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75" r:id="rId3"/>
    <p:sldId id="257" r:id="rId4"/>
    <p:sldId id="269" r:id="rId5"/>
    <p:sldId id="270" r:id="rId6"/>
    <p:sldId id="271" r:id="rId7"/>
    <p:sldId id="272" r:id="rId8"/>
    <p:sldId id="277" r:id="rId9"/>
    <p:sldId id="259" r:id="rId10"/>
    <p:sldId id="273" r:id="rId11"/>
    <p:sldId id="276" r:id="rId12"/>
    <p:sldId id="26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halil-ur- Rahman" initials="KR" lastIdx="10" clrIdx="0">
    <p:extLst>
      <p:ext uri="{19B8F6BF-5375-455C-9EA6-DF929625EA0E}">
        <p15:presenceInfo xmlns:p15="http://schemas.microsoft.com/office/powerpoint/2012/main" userId="2cce44ae5568882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73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F97C-CCD2-4E76-B020-8C4DE375B465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A3B-0D8A-4424-BA64-9F7A2BFCF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499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F97C-CCD2-4E76-B020-8C4DE375B465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A3B-0D8A-4424-BA64-9F7A2BFCF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7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F97C-CCD2-4E76-B020-8C4DE375B465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A3B-0D8A-4424-BA64-9F7A2BFCFE3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8973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F97C-CCD2-4E76-B020-8C4DE375B465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A3B-0D8A-4424-BA64-9F7A2BFCF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9495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F97C-CCD2-4E76-B020-8C4DE375B465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A3B-0D8A-4424-BA64-9F7A2BFCFE3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86318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F97C-CCD2-4E76-B020-8C4DE375B465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A3B-0D8A-4424-BA64-9F7A2BFCF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074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F97C-CCD2-4E76-B020-8C4DE375B465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A3B-0D8A-4424-BA64-9F7A2BFCF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2479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F97C-CCD2-4E76-B020-8C4DE375B465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A3B-0D8A-4424-BA64-9F7A2BFCF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948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F97C-CCD2-4E76-B020-8C4DE375B465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A3B-0D8A-4424-BA64-9F7A2BFCF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941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F97C-CCD2-4E76-B020-8C4DE375B465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A3B-0D8A-4424-BA64-9F7A2BFCF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192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F97C-CCD2-4E76-B020-8C4DE375B465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A3B-0D8A-4424-BA64-9F7A2BFCF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718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F97C-CCD2-4E76-B020-8C4DE375B465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A3B-0D8A-4424-BA64-9F7A2BFCF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88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F97C-CCD2-4E76-B020-8C4DE375B465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A3B-0D8A-4424-BA64-9F7A2BFCF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599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F97C-CCD2-4E76-B020-8C4DE375B465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A3B-0D8A-4424-BA64-9F7A2BFCF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070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F97C-CCD2-4E76-B020-8C4DE375B465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A3B-0D8A-4424-BA64-9F7A2BFCF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259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DF97C-CCD2-4E76-B020-8C4DE375B465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487A3B-0D8A-4424-BA64-9F7A2BFCF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1447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5DF97C-CCD2-4E76-B020-8C4DE375B465}" type="datetimeFigureOut">
              <a:rPr lang="en-US" smtClean="0"/>
              <a:t>4/18/2018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4487A3B-0D8A-4424-BA64-9F7A2BFCFE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510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443038"/>
            <a:ext cx="7766936" cy="2607798"/>
          </a:xfrm>
        </p:spPr>
        <p:txBody>
          <a:bodyPr/>
          <a:lstStyle/>
          <a:p>
            <a:pPr algn="ctr"/>
            <a:r>
              <a:rPr lang="en-US" dirty="0" smtClean="0"/>
              <a:t>The Role of </a:t>
            </a:r>
            <a:r>
              <a:rPr lang="en-US" b="1" dirty="0" smtClean="0"/>
              <a:t>Islamic Finance</a:t>
            </a:r>
            <a:r>
              <a:rPr lang="en-US" dirty="0" smtClean="0"/>
              <a:t> in </a:t>
            </a:r>
            <a:r>
              <a:rPr lang="en-US" b="1" dirty="0" smtClean="0"/>
              <a:t>Financial Inclusion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r"/>
            <a:r>
              <a:rPr lang="en-US" dirty="0" smtClean="0"/>
              <a:t>By: </a:t>
            </a:r>
            <a:r>
              <a:rPr lang="en-US" dirty="0" smtClean="0"/>
              <a:t>Khalil ur Rahman</a:t>
            </a:r>
            <a:endParaRPr lang="en-US" dirty="0" smtClean="0"/>
          </a:p>
          <a:p>
            <a:pPr algn="r"/>
            <a:r>
              <a:rPr lang="en-US" sz="2000" i="1" dirty="0" smtClean="0"/>
              <a:t>Sr. Research Officer</a:t>
            </a:r>
            <a:endParaRPr lang="en-US" sz="2000" i="1" dirty="0" smtClean="0"/>
          </a:p>
          <a:p>
            <a:pPr algn="r"/>
            <a:r>
              <a:rPr lang="en-US" sz="1800" dirty="0" smtClean="0"/>
              <a:t>AlHuda Center of Islamic Banking &amp; Economics</a:t>
            </a:r>
            <a:endParaRPr lang="en-US" sz="1800" dirty="0"/>
          </a:p>
        </p:txBody>
      </p:sp>
      <p:pic>
        <p:nvPicPr>
          <p:cNvPr id="4" name="Picture 3" descr="AlHuda logo +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8287848" y="5147732"/>
            <a:ext cx="98615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5146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. . . 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The benefits of financial inclusion are not only significant for individuals but for economies as well</a:t>
            </a:r>
            <a:r>
              <a:rPr lang="en-US" sz="2800" dirty="0" smtClean="0"/>
              <a:t>.</a:t>
            </a:r>
          </a:p>
          <a:p>
            <a:r>
              <a:rPr lang="en-US" sz="2800" dirty="0"/>
              <a:t>financial inclusion is not only positively correlated with growth and </a:t>
            </a:r>
            <a:r>
              <a:rPr lang="en-US" sz="2800" dirty="0"/>
              <a:t>employment, but it is generally believed to causally impact growth.</a:t>
            </a:r>
          </a:p>
        </p:txBody>
      </p:sp>
    </p:spTree>
    <p:extLst>
      <p:ext uri="{BB962C8B-B14F-4D97-AF65-F5344CB8AC3E}">
        <p14:creationId xmlns:p14="http://schemas.microsoft.com/office/powerpoint/2010/main" val="3534296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509848"/>
            <a:ext cx="8596668" cy="1320800"/>
          </a:xfrm>
        </p:spPr>
        <p:txBody>
          <a:bodyPr/>
          <a:lstStyle/>
          <a:p>
            <a:r>
              <a:rPr lang="en-US" b="1" dirty="0" smtClean="0"/>
              <a:t>Islamic Finance and Financial Inclusion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89231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 descr="AlHuda logo +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1031458" y="-19050"/>
            <a:ext cx="98615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</p:spPr>
      </p:pic>
    </p:spTree>
    <p:extLst>
      <p:ext uri="{BB962C8B-B14F-4D97-AF65-F5344CB8AC3E}">
        <p14:creationId xmlns:p14="http://schemas.microsoft.com/office/powerpoint/2010/main" val="1252643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Islamic Finance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28789"/>
            <a:ext cx="8596668" cy="2843211"/>
          </a:xfrm>
        </p:spPr>
        <p:txBody>
          <a:bodyPr/>
          <a:lstStyle/>
          <a:p>
            <a:r>
              <a:rPr lang="en-US" dirty="0" smtClean="0"/>
              <a:t>Islamic Banking</a:t>
            </a:r>
          </a:p>
          <a:p>
            <a:r>
              <a:rPr lang="en-US" dirty="0" smtClean="0"/>
              <a:t>Islamic Insurance (Takaful)</a:t>
            </a:r>
          </a:p>
          <a:p>
            <a:r>
              <a:rPr lang="en-US" dirty="0" smtClean="0"/>
              <a:t>Islamic Microfinance</a:t>
            </a:r>
          </a:p>
          <a:p>
            <a:r>
              <a:rPr lang="en-US" dirty="0" err="1" smtClean="0"/>
              <a:t>Sukuk</a:t>
            </a:r>
            <a:endParaRPr lang="en-US" dirty="0" smtClean="0"/>
          </a:p>
          <a:p>
            <a:r>
              <a:rPr lang="en-US" dirty="0" smtClean="0"/>
              <a:t>Islamic Money and Capital Market</a:t>
            </a:r>
          </a:p>
          <a:p>
            <a:r>
              <a:rPr lang="en-US" dirty="0" err="1" smtClean="0"/>
              <a:t>Etc</a:t>
            </a:r>
            <a:r>
              <a:rPr lang="en-US" dirty="0" smtClean="0"/>
              <a:t> . . . . 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157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</a:t>
            </a:r>
            <a:r>
              <a:rPr lang="en-US" dirty="0" smtClean="0"/>
              <a:t>Financial Inclusion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00213"/>
            <a:ext cx="8596668" cy="4341149"/>
          </a:xfrm>
        </p:spPr>
        <p:txBody>
          <a:bodyPr>
            <a:noAutofit/>
          </a:bodyPr>
          <a:lstStyle/>
          <a:p>
            <a:r>
              <a:rPr lang="en-US" sz="2400" dirty="0"/>
              <a:t>Financial inclusion means that individuals and businesses have access to useful and affordable financial products and services that meet their needs – transactions, payments, savings, credit and insurance – delivered in a responsible and sustainable </a:t>
            </a:r>
            <a:r>
              <a:rPr lang="en-US" sz="2400" dirty="0" smtClean="0"/>
              <a:t>way (World-Bank)</a:t>
            </a:r>
          </a:p>
          <a:p>
            <a:r>
              <a:rPr lang="en-US" sz="2400" dirty="0"/>
              <a:t>E</a:t>
            </a:r>
            <a:r>
              <a:rPr lang="en-US" sz="2400" dirty="0" smtClean="0"/>
              <a:t>fforts </a:t>
            </a:r>
            <a:r>
              <a:rPr lang="en-US" sz="2400" dirty="0"/>
              <a:t>seek to ensure that all households and businesses, regardless of income level, have access to and can effectively use the appropriate financial services they need to improve their </a:t>
            </a:r>
            <a:r>
              <a:rPr lang="en-US" sz="2400" dirty="0" smtClean="0"/>
              <a:t>lives (CGAP)</a:t>
            </a:r>
            <a:endParaRPr lang="en-US" sz="2400" dirty="0" smtClean="0"/>
          </a:p>
          <a:p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</a:rPr>
              <a:t>Individuals 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</a:rPr>
              <a:t>and businesses have access to useful and affordable </a:t>
            </a:r>
            <a:r>
              <a:rPr lang="en-US" sz="2400" b="1" dirty="0">
                <a:solidFill>
                  <a:schemeClr val="bg2">
                    <a:lumMod val="50000"/>
                  </a:schemeClr>
                </a:solidFill>
              </a:rPr>
              <a:t>financial</a:t>
            </a:r>
            <a:r>
              <a:rPr lang="en-US" sz="2400" dirty="0">
                <a:solidFill>
                  <a:schemeClr val="bg2">
                    <a:lumMod val="50000"/>
                  </a:schemeClr>
                </a:solidFill>
              </a:rPr>
              <a:t> products</a:t>
            </a:r>
            <a:endParaRPr lang="en-US" sz="2000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4" name="Picture 3" descr="AlHuda logo +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1133056" y="-19050"/>
            <a:ext cx="98615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56304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00062"/>
            <a:ext cx="9301162" cy="1373421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Sustainable Development Goals and </a:t>
            </a:r>
            <a:r>
              <a:rPr lang="en-US" dirty="0" smtClean="0"/>
              <a:t>Financial Inclusion (CGAP)</a:t>
            </a:r>
            <a:endParaRPr lang="en-US" dirty="0"/>
          </a:p>
        </p:txBody>
      </p:sp>
      <p:pic>
        <p:nvPicPr>
          <p:cNvPr id="4" name="Picture 3" descr="AlHuda logo +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1133056" y="-19050"/>
            <a:ext cx="98615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1873484"/>
            <a:ext cx="9301163" cy="4668608"/>
          </a:xfrm>
        </p:spPr>
      </p:pic>
    </p:spTree>
    <p:extLst>
      <p:ext uri="{BB962C8B-B14F-4D97-AF65-F5344CB8AC3E}">
        <p14:creationId xmlns:p14="http://schemas.microsoft.com/office/powerpoint/2010/main" val="154538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513" y="609600"/>
            <a:ext cx="8602489" cy="1162051"/>
          </a:xfrm>
        </p:spPr>
        <p:txBody>
          <a:bodyPr/>
          <a:lstStyle/>
          <a:p>
            <a:r>
              <a:rPr lang="en-US" dirty="0" smtClean="0"/>
              <a:t>Financial Inclusion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71650"/>
            <a:ext cx="8596668" cy="4400549"/>
          </a:xfrm>
        </p:spPr>
        <p:txBody>
          <a:bodyPr>
            <a:normAutofit/>
          </a:bodyPr>
          <a:lstStyle/>
          <a:p>
            <a:r>
              <a:rPr lang="en-US" dirty="0" smtClean="0"/>
              <a:t>Two Billion people are unbanked</a:t>
            </a:r>
          </a:p>
          <a:p>
            <a:r>
              <a:rPr lang="en-US" dirty="0" smtClean="0"/>
              <a:t>More than 50% </a:t>
            </a:r>
            <a:r>
              <a:rPr lang="en-US" dirty="0"/>
              <a:t>of adults in the poorest households are </a:t>
            </a:r>
            <a:r>
              <a:rPr lang="en-US" dirty="0" smtClean="0"/>
              <a:t>unbanked</a:t>
            </a:r>
          </a:p>
          <a:p>
            <a:r>
              <a:rPr lang="en-US" dirty="0" smtClean="0"/>
              <a:t>Majority of them are Muslims</a:t>
            </a:r>
            <a:endParaRPr lang="en-US" dirty="0" smtClean="0"/>
          </a:p>
          <a:p>
            <a:r>
              <a:rPr lang="en-US" dirty="0"/>
              <a:t>A transaction account can also serve as a gateway to other financial services, which is why ensuring that people worldwide can have access to a transaction account is the focus of the World Bank Group’s Universal Financial Access 2020 initiative.</a:t>
            </a:r>
            <a:endParaRPr lang="en-US" dirty="0" smtClean="0"/>
          </a:p>
        </p:txBody>
      </p:sp>
      <p:pic>
        <p:nvPicPr>
          <p:cNvPr id="4" name="Picture 3" descr="AlHuda logo +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1133056" y="-19050"/>
            <a:ext cx="98615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0845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Inclusion </a:t>
            </a:r>
            <a:r>
              <a:rPr lang="en-US" dirty="0" smtClean="0"/>
              <a:t>Statistics- </a:t>
            </a:r>
            <a:r>
              <a:rPr lang="en-US" dirty="0" smtClean="0">
                <a:solidFill>
                  <a:srgbClr val="00B050"/>
                </a:solidFill>
              </a:rPr>
              <a:t>Africa</a:t>
            </a:r>
            <a:endParaRPr lang="en-US" dirty="0">
              <a:solidFill>
                <a:srgbClr val="00B05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72878" y="2160588"/>
            <a:ext cx="5913860" cy="442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659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Financial Inclusion Statistics- </a:t>
            </a:r>
            <a:r>
              <a:rPr lang="en-US" dirty="0">
                <a:solidFill>
                  <a:srgbClr val="00B050"/>
                </a:solidFill>
              </a:rPr>
              <a:t>Africa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2160589"/>
            <a:ext cx="8252354" cy="3880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25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209550"/>
            <a:ext cx="3751791" cy="647700"/>
          </a:xfrm>
        </p:spPr>
        <p:txBody>
          <a:bodyPr/>
          <a:lstStyle/>
          <a:p>
            <a:r>
              <a:rPr lang="en-US" dirty="0" smtClean="0"/>
              <a:t>Tanzania 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028701"/>
            <a:ext cx="8596668" cy="557212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dirty="0"/>
              <a:t>Today more than five in 10 Tanzanians (54%) are financially included, mainly through mobile money accounts (53%). Tanzania has a largely rural population, which makes access to financial services a challenge and digital solutions ideal. The World Bank reports 70% of the population resides in rural areas, and FII data shows that less than one-third (29%) of the rural population have active accounts (used in the last 90 days), whereas urban citizens are twice as likely to have actives accounts (61%). Approximately 76% of Tanzanians live on less than $2 per day, with three-quarters of Tanzanians employed in the agriculture sector, according to World Bank data.  Making gains among these groups is key to improving Tanzanians’ financial lives.</a:t>
            </a:r>
          </a:p>
        </p:txBody>
      </p:sp>
    </p:spTree>
    <p:extLst>
      <p:ext uri="{BB962C8B-B14F-4D97-AF65-F5344CB8AC3E}">
        <p14:creationId xmlns:p14="http://schemas.microsoft.com/office/powerpoint/2010/main" val="1149786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336551"/>
            <a:ext cx="8596668" cy="1320800"/>
          </a:xfrm>
        </p:spPr>
        <p:txBody>
          <a:bodyPr/>
          <a:lstStyle/>
          <a:p>
            <a:r>
              <a:rPr lang="en-US" dirty="0" smtClean="0"/>
              <a:t>Why Financial Inclusion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38250"/>
            <a:ext cx="8881004" cy="4803113"/>
          </a:xfrm>
        </p:spPr>
        <p:txBody>
          <a:bodyPr>
            <a:normAutofit/>
          </a:bodyPr>
          <a:lstStyle/>
          <a:p>
            <a:r>
              <a:rPr lang="en-US" i="1" dirty="0"/>
              <a:t>Financial inclusion</a:t>
            </a:r>
            <a:r>
              <a:rPr lang="en-US" dirty="0"/>
              <a:t> is a key enabler to reducing poverty and boosting </a:t>
            </a:r>
            <a:r>
              <a:rPr lang="en-US" dirty="0" smtClean="0"/>
              <a:t>prosperity</a:t>
            </a:r>
          </a:p>
          <a:p>
            <a:r>
              <a:rPr lang="en-US" dirty="0"/>
              <a:t>Make day-to-day transactions, including sending and receiving money;</a:t>
            </a:r>
          </a:p>
          <a:p>
            <a:r>
              <a:rPr lang="en-US" dirty="0"/>
              <a:t>Safeguard savings, which can help households manage cash flow spikes, smooth consumption and build working capital;</a:t>
            </a:r>
          </a:p>
          <a:p>
            <a:r>
              <a:rPr lang="en-US" dirty="0"/>
              <a:t>Finance small businesses or microenterprises, helping owners invest in assets and grow their businesses;</a:t>
            </a:r>
          </a:p>
          <a:p>
            <a:r>
              <a:rPr lang="en-US" dirty="0"/>
              <a:t>Plan and pay for recurring expenses, such as school fees;</a:t>
            </a:r>
          </a:p>
          <a:p>
            <a:r>
              <a:rPr lang="en-US" dirty="0"/>
              <a:t>Mitigate shocks and manage expenses related to unexpected events such as medical emergencies, a death in the family, theft, or natural disasters; and</a:t>
            </a:r>
          </a:p>
          <a:p>
            <a:r>
              <a:rPr lang="en-US" dirty="0"/>
              <a:t>Improve their overall </a:t>
            </a:r>
            <a:r>
              <a:rPr lang="en-US" dirty="0" smtClean="0"/>
              <a:t>welfare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 descr="AlHuda logo +"/>
          <p:cNvPicPr/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 bwMode="auto">
          <a:xfrm>
            <a:off x="11133056" y="-19050"/>
            <a:ext cx="986155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02450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436</TotalTime>
  <Words>503</Words>
  <Application>Microsoft Office PowerPoint</Application>
  <PresentationFormat>Widescreen</PresentationFormat>
  <Paragraphs>38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Trebuchet MS</vt:lpstr>
      <vt:lpstr>Wingdings 3</vt:lpstr>
      <vt:lpstr>Facet</vt:lpstr>
      <vt:lpstr>The Role of Islamic Finance in Financial Inclusion</vt:lpstr>
      <vt:lpstr>Islamic Finance</vt:lpstr>
      <vt:lpstr>What is Financial Inclusion</vt:lpstr>
      <vt:lpstr>Sustainable Development Goals and Financial Inclusion (CGAP)</vt:lpstr>
      <vt:lpstr>Financial Inclusion Statistics</vt:lpstr>
      <vt:lpstr>Financial Inclusion Statistics- Africa</vt:lpstr>
      <vt:lpstr>Financial Inclusion Statistics- Africa</vt:lpstr>
      <vt:lpstr>Tanzania Position</vt:lpstr>
      <vt:lpstr>Why Financial Inclusion</vt:lpstr>
      <vt:lpstr>SO . . . . </vt:lpstr>
      <vt:lpstr>Islamic Finance and Financial Inclusion </vt:lpstr>
      <vt:lpstr>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FinTech in Microfinance and Agri-finance</dc:title>
  <dc:creator>Khalil-ur- Rahman</dc:creator>
  <cp:lastModifiedBy>Khalil-ur- Rahman</cp:lastModifiedBy>
  <cp:revision>34</cp:revision>
  <dcterms:created xsi:type="dcterms:W3CDTF">2017-09-16T11:11:26Z</dcterms:created>
  <dcterms:modified xsi:type="dcterms:W3CDTF">2018-04-18T05:27:01Z</dcterms:modified>
</cp:coreProperties>
</file>